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742" r:id="rId9"/>
    <p:sldId id="2753" r:id="rId10"/>
    <p:sldId id="2754" r:id="rId11"/>
    <p:sldId id="2752" r:id="rId12"/>
    <p:sldId id="2723" r:id="rId13"/>
    <p:sldId id="2744" r:id="rId14"/>
    <p:sldId id="2672" r:id="rId15"/>
    <p:sldId id="2687" r:id="rId16"/>
    <p:sldId id="2688" r:id="rId17"/>
    <p:sldId id="2743" r:id="rId18"/>
    <p:sldId id="2745" r:id="rId19"/>
    <p:sldId id="2699" r:id="rId20"/>
    <p:sldId id="2700" r:id="rId21"/>
    <p:sldId id="2746" r:id="rId22"/>
    <p:sldId id="2749" r:id="rId23"/>
    <p:sldId id="2711" r:id="rId24"/>
    <p:sldId id="2710" r:id="rId25"/>
    <p:sldId id="2719" r:id="rId26"/>
    <p:sldId id="2713" r:id="rId27"/>
    <p:sldId id="2714" r:id="rId28"/>
    <p:sldId id="2715" r:id="rId29"/>
    <p:sldId id="2712" r:id="rId30"/>
    <p:sldId id="2716" r:id="rId31"/>
    <p:sldId id="2721" r:id="rId32"/>
    <p:sldId id="2750" r:id="rId33"/>
    <p:sldId id="2676" r:id="rId34"/>
    <p:sldId id="2677" r:id="rId35"/>
    <p:sldId id="2678" r:id="rId36"/>
    <p:sldId id="2679" r:id="rId37"/>
    <p:sldId id="2684" r:id="rId38"/>
    <p:sldId id="2685" r:id="rId39"/>
    <p:sldId id="2693" r:id="rId40"/>
    <p:sldId id="2690" r:id="rId41"/>
    <p:sldId id="2691" r:id="rId42"/>
    <p:sldId id="2708" r:id="rId43"/>
    <p:sldId id="2709" r:id="rId44"/>
    <p:sldId id="2696" r:id="rId45"/>
    <p:sldId id="2697" r:id="rId46"/>
    <p:sldId id="2751" r:id="rId47"/>
    <p:sldId id="2681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E2F9D0"/>
    <a:srgbClr val="000000"/>
    <a:srgbClr val="1D1D1A"/>
    <a:srgbClr val="0432FF"/>
    <a:srgbClr val="0096FF"/>
    <a:srgbClr val="F2F2F2"/>
    <a:srgbClr val="4F81BD"/>
    <a:srgbClr val="221815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5" autoAdjust="0"/>
    <p:restoredTop sz="96291" autoAdjust="0"/>
  </p:normalViewPr>
  <p:slideViewPr>
    <p:cSldViewPr snapToGrid="0" snapToObjects="1">
      <p:cViewPr>
        <p:scale>
          <a:sx n="121" d="100"/>
          <a:sy n="121" d="100"/>
        </p:scale>
        <p:origin x="42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iveLab/Birds-eye-view-Perception" TargetMode="Externa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78E3-5F62-DDE0-AA66-17298F813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105"/>
            <a:ext cx="12529641" cy="6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915241" y="1584326"/>
            <a:ext cx="8699157" cy="3454166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端到端自动驾驶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算法解读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15663" y="1584325"/>
            <a:ext cx="1181100" cy="64452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2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2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026" y="3674856"/>
            <a:ext cx="1047155" cy="10471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B4184-DAE5-B02F-0F13-6F2BFDD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250DE0-35D2-0705-A75A-75C63A144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一个模型实现流程中多个模型的功能。该模型可以接收传感器数据（图像、激光雷达等）作为输入，并输出车辆控制指令（如方向盘角度、刹车和加速等）。通过大规模数据集和训练算法，模型能够学习从感知到控制的完整驾驶策略。</a:t>
            </a:r>
          </a:p>
          <a:p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69F4C1-FCC7-9DC5-99F6-0BCBAD91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70" y="3429000"/>
            <a:ext cx="10529057" cy="2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33062-2803-165A-5E94-C8A6A062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级联方案与端到端方案对比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16BDB27-8535-833A-A77E-F208298304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048834"/>
              </p:ext>
            </p:extLst>
          </p:nvPr>
        </p:nvGraphicFramePr>
        <p:xfrm>
          <a:off x="623888" y="1360489"/>
          <a:ext cx="10963275" cy="481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35199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级联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端到端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数据驱动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未知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69448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训练难度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1279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评测手段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935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1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E2E </a:t>
            </a:r>
            <a:r>
              <a:rPr lang="zh-CN" altLang="en-US" dirty="0"/>
              <a:t>算法解读</a:t>
            </a:r>
          </a:p>
        </p:txBody>
      </p:sp>
    </p:spTree>
    <p:extLst>
      <p:ext uri="{BB962C8B-B14F-4D97-AF65-F5344CB8AC3E}">
        <p14:creationId xmlns:p14="http://schemas.microsoft.com/office/powerpoint/2010/main" val="191577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7DE8FC-7175-EA2A-F4A7-FA1FDB3087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2.1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测评方法</a:t>
            </a:r>
          </a:p>
        </p:txBody>
      </p:sp>
    </p:spTree>
    <p:extLst>
      <p:ext uri="{BB962C8B-B14F-4D97-AF65-F5344CB8AC3E}">
        <p14:creationId xmlns:p14="http://schemas.microsoft.com/office/powerpoint/2010/main" val="56720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3BD141-6ED2-0EF8-75CF-9D16AE9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D157A8-252B-EBE2-7D5E-7A296EB35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端到端自动驾驶学术研究主要分为两类：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闭环方式：</a:t>
            </a:r>
            <a:r>
              <a:rPr lang="zh-CN" altLang="en-US" dirty="0"/>
              <a:t>模拟器（如</a:t>
            </a:r>
            <a:r>
              <a:rPr lang="en" altLang="zh-CN" dirty="0"/>
              <a:t>CARLA</a:t>
            </a:r>
            <a:r>
              <a:rPr lang="zh-CN" altLang="en-US" dirty="0"/>
              <a:t> ）中进行验证，规划下一步指令可以被真实执行。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开环方式：</a:t>
            </a:r>
            <a:r>
              <a:rPr lang="zh-CN" altLang="en-US" dirty="0"/>
              <a:t>在已经采集现实数据上进行端到端研究（主要指模仿学习，</a:t>
            </a:r>
            <a:r>
              <a:rPr lang="en-US" altLang="zh-CN" dirty="0"/>
              <a:t>IL</a:t>
            </a:r>
            <a:r>
              <a:rPr lang="zh-CN" altLang="en-US" dirty="0"/>
              <a:t>）</a:t>
            </a:r>
            <a:r>
              <a:rPr lang="zh-CN" altLang="en" dirty="0"/>
              <a:t>。</a:t>
            </a:r>
            <a:endParaRPr lang="en-US" altLang="zh-CN" dirty="0"/>
          </a:p>
          <a:p>
            <a:pPr marL="345016" indent="-342900"/>
            <a:endParaRPr lang="en-US" altLang="zh-CN" sz="2200" dirty="0"/>
          </a:p>
          <a:p>
            <a:pPr marL="345016" indent="-342900"/>
            <a:r>
              <a:rPr lang="zh-CN" altLang="en-US" b="1" dirty="0"/>
              <a:t>开环 </a:t>
            </a:r>
            <a:r>
              <a:rPr lang="en-US" altLang="zh-CN" b="1" dirty="0"/>
              <a:t>vs</a:t>
            </a:r>
            <a:r>
              <a:rPr lang="zh-CN" altLang="en-US" b="1" dirty="0"/>
              <a:t> 闭环：</a:t>
            </a:r>
            <a:r>
              <a:rPr lang="zh-CN" altLang="en-US" dirty="0"/>
              <a:t>闭环是算法控车，开环是算法不控车。用输出规划轨迹和人实际开出轨迹的差距来评分，数学本质是预测误差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4318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3BD141-6ED2-0EF8-75CF-9D16AE9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D157A8-252B-EBE2-7D5E-7A296EB35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开环方式不能真正看到自动驾驶预测指令执行后效果。由于不能得到反馈，开环测评受限，文献中常用指标是：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b="1" dirty="0"/>
              <a:t>L2 </a:t>
            </a:r>
            <a:r>
              <a:rPr lang="zh-CN" altLang="en-US" b="1" dirty="0"/>
              <a:t>距离：</a:t>
            </a:r>
            <a:r>
              <a:rPr lang="zh-CN" altLang="en-US" dirty="0"/>
              <a:t>计算预测轨迹 </a:t>
            </a:r>
            <a:r>
              <a:rPr lang="en-US" altLang="zh-CN" dirty="0"/>
              <a:t>vs</a:t>
            </a:r>
            <a:r>
              <a:rPr lang="zh-CN" altLang="en-US" dirty="0"/>
              <a:t> 真实轨迹之间 </a:t>
            </a:r>
            <a:r>
              <a:rPr lang="en" altLang="zh-CN" dirty="0"/>
              <a:t>L2</a:t>
            </a:r>
            <a:r>
              <a:rPr lang="zh-CN" altLang="en-US" dirty="0"/>
              <a:t> 距离，来判断预测轨迹的精度；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b="1" dirty="0"/>
              <a:t>Collision Rate</a:t>
            </a:r>
            <a:r>
              <a:rPr lang="zh-CN" altLang="en-US" b="1" dirty="0"/>
              <a:t>：</a:t>
            </a:r>
            <a:r>
              <a:rPr lang="zh-CN" altLang="en-US" dirty="0"/>
              <a:t>通过计算预测轨迹和其他物体发生碰撞概率，来评价预测轨迹的安全性。</a:t>
            </a:r>
          </a:p>
        </p:txBody>
      </p:sp>
    </p:spTree>
    <p:extLst>
      <p:ext uri="{BB962C8B-B14F-4D97-AF65-F5344CB8AC3E}">
        <p14:creationId xmlns:p14="http://schemas.microsoft.com/office/powerpoint/2010/main" val="29104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2.2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BEV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</a:t>
            </a:r>
          </a:p>
          <a:p>
            <a:r>
              <a:rPr lang="en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en" altLang="zh-CN" sz="7200" dirty="0">
              <a:latin typeface="Futura Medium" panose="020B0602020204020303" pitchFamily="34" charset="-79"/>
              <a:cs typeface="Futura Medium" panose="020B0602020204020303" pitchFamily="34" charset="-79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63195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D754F6-048C-BA18-A0B7-091CC6B5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zh-CN" altLang="en-US" dirty="0"/>
          </a:p>
        </p:txBody>
      </p:sp>
      <p:pic>
        <p:nvPicPr>
          <p:cNvPr id="10242" name="Picture 2" descr="Visual Perception for Self-Driving Cars! Part 6: Camera to Bird's Eye View  | by Shahrullohon Lutfillohonov | Medium">
            <a:extLst>
              <a:ext uri="{FF2B5EF4-FFF2-40B4-BE49-F238E27FC236}">
                <a16:creationId xmlns:a16="http://schemas.microsoft.com/office/drawing/2014/main" id="{DA3D6D09-52DB-4CCE-A4DF-E8E2524E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1182" y="1210600"/>
            <a:ext cx="8388378" cy="52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9267C4-729B-2939-DECE-3008822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9F99E1-E7D5-61FF-A8EB-7376D0833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pPr algn="ctr"/>
            <a:r>
              <a:rPr lang="en" altLang="zh-CN" dirty="0"/>
              <a:t>Monocular BEV Perception with Transformers in Autonomous Driving</a:t>
            </a:r>
            <a:endParaRPr lang="zh-CN" altLang="en-US" dirty="0"/>
          </a:p>
        </p:txBody>
      </p:sp>
      <p:pic>
        <p:nvPicPr>
          <p:cNvPr id="9220" name="Picture 4" descr="Monocular Bird's-Eye-View Semantic Segmentation for Autonomous Driving | by  Patrick Langechuan Liu | Towards Data Science">
            <a:extLst>
              <a:ext uri="{FF2B5EF4-FFF2-40B4-BE49-F238E27FC236}">
                <a16:creationId xmlns:a16="http://schemas.microsoft.com/office/drawing/2014/main" id="{24C80F66-B669-E8E2-4E67-ABC47889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791" y="4560774"/>
            <a:ext cx="9506115" cy="16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F0282B-7BD8-1CC5-5182-2A61943BC2AC}"/>
              </a:ext>
            </a:extLst>
          </p:cNvPr>
          <p:cNvGrpSpPr/>
          <p:nvPr/>
        </p:nvGrpSpPr>
        <p:grpSpPr>
          <a:xfrm>
            <a:off x="1014574" y="1640128"/>
            <a:ext cx="9836864" cy="2298834"/>
            <a:chOff x="1046104" y="1661149"/>
            <a:chExt cx="9836864" cy="2298834"/>
          </a:xfrm>
        </p:grpSpPr>
        <p:pic>
          <p:nvPicPr>
            <p:cNvPr id="9218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EF478290-7ACB-63B9-D386-8FBBD236D3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104" y="1756278"/>
              <a:ext cx="1947288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3299C556-289B-876D-C777-69FCFB978F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08034" y="1790437"/>
              <a:ext cx="5780691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02FECB4F-A9FC-C8A8-D3E4-0A0B6C0C9E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797" b="-391"/>
            <a:stretch/>
          </p:blipFill>
          <p:spPr bwMode="auto">
            <a:xfrm>
              <a:off x="9355113" y="1661149"/>
              <a:ext cx="1527855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588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2.3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栅格网络</a:t>
            </a:r>
            <a:endParaRPr lang="en-US" altLang="zh-CN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</a:p>
        </p:txBody>
      </p:sp>
    </p:spTree>
    <p:extLst>
      <p:ext uri="{BB962C8B-B14F-4D97-AF65-F5344CB8AC3E}">
        <p14:creationId xmlns:p14="http://schemas.microsoft.com/office/powerpoint/2010/main" val="28492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关于自动驾驶内容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98605"/>
            <a:ext cx="11161240" cy="5093337"/>
          </a:xfrm>
        </p:spPr>
        <p:txBody>
          <a:bodyPr anchor="ctr"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b="1" dirty="0"/>
              <a:t>端到端自动驾驶技术路线是什么方式？</a:t>
            </a:r>
            <a:endParaRPr lang="en-US" altLang="zh-CN" sz="2400" b="1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从感知、规控的独立模型演进到端到端？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直接从零开始重新设计端到端？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6486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DA85958-3BC3-0120-DEB5-B3F63F810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11B4EE5-CAA2-8648-FBCB-9051847C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36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567402B-57A6-2AE6-DBCA-69467B47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6" y="0"/>
            <a:ext cx="12174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998155-9F77-DD03-7806-9B55EBEB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3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EC2114F1-2A24-46A6-F6B3-2AB11F83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2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0108A5D-56C9-6A06-A02A-E55D740F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7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F8F6881-1271-28FF-8EFD-1C05B13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7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66AD1CA-46FD-13FF-2DAE-132C21D7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1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A2898-FEBD-C5ED-3901-CF77C00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60BA0-FFDB-8865-98D8-038FFD763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BEE81-A367-74CA-D56A-B48B5EEC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2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2C746B4-BCB6-BDAB-2108-ED7E369D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" altLang="zh-CN" dirty="0"/>
              <a:t>Vector Space</a:t>
            </a:r>
            <a:r>
              <a:rPr lang="zh-CN" altLang="en-US" dirty="0"/>
              <a:t>的</a:t>
            </a:r>
            <a:r>
              <a:rPr lang="en" altLang="zh-CN" dirty="0"/>
              <a:t>FSD</a:t>
            </a:r>
            <a:r>
              <a:rPr lang="zh-CN" altLang="en-US" dirty="0"/>
              <a:t>路径规划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F7E335-1C0C-B488-9407-DEC117E91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65F2F-E274-EFCE-736C-5E1D3E43A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06" y="1065700"/>
            <a:ext cx="11121129" cy="53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2.4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E2E 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最新算法</a:t>
            </a:r>
            <a:endParaRPr lang="en" altLang="zh-CN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350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8B27CD-78D9-0A4D-B3F5-6AC8AAD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理想汽车</a:t>
            </a:r>
            <a:r>
              <a:rPr lang="en-US" altLang="zh-CN" dirty="0"/>
              <a:t>+</a:t>
            </a:r>
            <a:r>
              <a:rPr lang="zh-CN" altLang="en-US" dirty="0"/>
              <a:t>清华大学 </a:t>
            </a:r>
            <a:r>
              <a:rPr lang="en-US" altLang="zh-CN" dirty="0" err="1"/>
              <a:t>DriveVLM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929AA-7D8E-8BE2-20D6-5D7BA4A536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1472114"/>
            <a:ext cx="7954768" cy="48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8B27CD-78D9-0A4D-B3F5-6AC8AAD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理想汽车</a:t>
            </a:r>
            <a:r>
              <a:rPr lang="en-US" altLang="zh-CN" dirty="0"/>
              <a:t>+</a:t>
            </a:r>
            <a:r>
              <a:rPr lang="zh-CN" altLang="en-US" dirty="0"/>
              <a:t>清华大学 </a:t>
            </a:r>
            <a:r>
              <a:rPr lang="en-US" altLang="zh-CN" dirty="0" err="1"/>
              <a:t>DriveVLM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4B9A1E-9DFD-59A7-C769-2F18F96B2A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47" y="1507315"/>
            <a:ext cx="11140067" cy="46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E4603B-5031-BAD7-63FE-31B0FAE4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地平线 </a:t>
            </a:r>
            <a:r>
              <a:rPr lang="en" altLang="zh-CN" dirty="0"/>
              <a:t>VADv2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0BC63-9DFC-A82B-5F77-94915AE36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VADv2: End-to-End Vectorized Autonomous Driving via Probabilistic Planning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3D4ED-A0E5-A790-354B-65E7E45D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14" y="2036926"/>
            <a:ext cx="10561734" cy="42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304325-437D-FAFE-7782-A0A39A83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73" y="558414"/>
            <a:ext cx="8887596" cy="57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3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64782B-BFA1-76C3-D9AE-3D3FF41C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地平线 </a:t>
            </a:r>
            <a:r>
              <a:rPr lang="en" altLang="zh-CN" dirty="0"/>
              <a:t>VADv2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4F9765-94F0-A67C-0EC5-57742E24AF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BEEF3-8478-A953-F784-E17C8BB9FF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761" y="1360170"/>
            <a:ext cx="8373220" cy="50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8BFBE09-02E6-5A1F-7D62-6B693C6A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FE54EA-C118-99F0-C967-B4A0C1A6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1" y="1360170"/>
            <a:ext cx="9093665" cy="493941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3D3386-733E-ADDC-3996-5FF21697E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886" y="1360170"/>
            <a:ext cx="2401128" cy="4994910"/>
          </a:xfrm>
        </p:spPr>
        <p:txBody>
          <a:bodyPr anchor="ctr"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个模块：</a:t>
            </a:r>
            <a:endParaRPr lang="en-US" altLang="zh-CN" dirty="0"/>
          </a:p>
          <a:p>
            <a:pPr lvl="1"/>
            <a:r>
              <a:rPr lang="zh-CN" altLang="en-US" dirty="0"/>
              <a:t>特征提取</a:t>
            </a:r>
            <a:endParaRPr lang="en-US" altLang="zh-CN" dirty="0"/>
          </a:p>
          <a:p>
            <a:pPr lvl="1"/>
            <a:r>
              <a:rPr lang="zh-CN" altLang="en-US" dirty="0"/>
              <a:t>感知模块</a:t>
            </a:r>
            <a:endParaRPr lang="en-US" altLang="zh-CN" dirty="0"/>
          </a:p>
          <a:p>
            <a:pPr lvl="1"/>
            <a:r>
              <a:rPr lang="zh-CN" altLang="en-US" dirty="0"/>
              <a:t>预测模块</a:t>
            </a:r>
            <a:endParaRPr lang="en-US" altLang="zh-CN" dirty="0"/>
          </a:p>
          <a:p>
            <a:pPr lvl="1"/>
            <a:r>
              <a:rPr lang="zh-CN" altLang="en-US" dirty="0"/>
              <a:t>规划模块</a:t>
            </a:r>
            <a:endParaRPr lang="en-US" altLang="zh-CN" dirty="0"/>
          </a:p>
          <a:p>
            <a:r>
              <a:rPr lang="en" altLang="zh-CN" dirty="0"/>
              <a:t>Planning</a:t>
            </a:r>
            <a:r>
              <a:rPr lang="zh-CN" altLang="en-US" dirty="0"/>
              <a:t> 为导性的网络模型。</a:t>
            </a:r>
            <a:endParaRPr lang="en-US" altLang="zh-CN" dirty="0"/>
          </a:p>
          <a:p>
            <a:r>
              <a:rPr lang="zh-CN" altLang="en-US" dirty="0"/>
              <a:t>单模型统一传统</a:t>
            </a:r>
            <a:r>
              <a:rPr lang="en-US" altLang="zh-CN" dirty="0"/>
              <a:t>AD</a:t>
            </a:r>
            <a:r>
              <a:rPr lang="zh-CN" altLang="en-US" dirty="0"/>
              <a:t>技术方案。</a:t>
            </a:r>
          </a:p>
        </p:txBody>
      </p:sp>
    </p:spTree>
    <p:extLst>
      <p:ext uri="{BB962C8B-B14F-4D97-AF65-F5344CB8AC3E}">
        <p14:creationId xmlns:p14="http://schemas.microsoft.com/office/powerpoint/2010/main" val="211974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380D07-FCBB-C4DD-4739-550A4FF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B6FFC-0BB7-87F3-60A7-DD4E7F1819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45" y="1664970"/>
            <a:ext cx="10963472" cy="43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B49AAB-3A80-C3FE-A3E6-728671B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B0B190-52DB-40FE-1536-B5202FFDC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1A1F29-E084-6719-8EDE-142671D4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74" y="1643752"/>
            <a:ext cx="10977453" cy="43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4324E7-F729-F524-A7F4-58F705AB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GenAD</a:t>
            </a:r>
            <a:r>
              <a:rPr lang="en" altLang="zh-CN" dirty="0"/>
              <a:t>: Generative End-to-End Autonomous Driving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A84865-F1FA-6BD1-CCF2-C371A933D4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07" y="1278770"/>
            <a:ext cx="8669547" cy="50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D8CB0F-D15B-3CE9-8563-8E7A55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GenAD</a:t>
            </a:r>
            <a:r>
              <a:rPr lang="en" altLang="zh-CN" dirty="0"/>
              <a:t>: Generative End-to-End Autonomous Driving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F5F78-5AEB-52D2-4243-0080AFD82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22" y="1339306"/>
            <a:ext cx="10401717" cy="49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7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A36E55-9806-800C-8C8B-C8BEFFAB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Hydra-MDP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6D7583-B767-5918-09EB-9054320AAA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509168"/>
            <a:ext cx="4757662" cy="47904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F6DFD7-18D6-85C2-DCA2-E4E642974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1747" y="1163387"/>
            <a:ext cx="5351004" cy="45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5497C0-B346-B75E-DA8A-38146F62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Hydra-MDP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F6327E-2157-CED0-FC76-151D37B3C0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41B90-373F-7622-5F5F-2BA03280D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360170"/>
            <a:ext cx="11231492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CB881-8241-FAC6-7EED-C982AA8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端到端式的技术路线：从感知出发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91B5ED-B188-23BF-BBDB-9B41D4E5F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从感知出发，先解决感知与规划间潜层信息丢失的问题：</a:t>
            </a:r>
            <a:endParaRPr lang="en-US" altLang="zh-CN" b="1" dirty="0"/>
          </a:p>
          <a:p>
            <a:pPr lvl="1"/>
            <a:r>
              <a:rPr lang="zh-CN" altLang="en-US" dirty="0"/>
              <a:t>规划想要使用感知的特征信息必须要有有规划模型，但业界规划效果特别明显的模型少。为了让规划模型化，学术界适用模型来直接输出规划轨迹。</a:t>
            </a:r>
            <a:endParaRPr lang="en-US" alt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6CFC3A-7E47-DC31-5E18-B0E12DF00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989" y="3429000"/>
            <a:ext cx="10206783" cy="24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8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099E0-670A-0C08-EF43-963446B2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端到端式的技术路线：从规划出发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BD26DD-395E-D0A4-43D1-93C1AF1DED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先解决规划问题，因其对驾驶效果影响最直接的模块：</a:t>
            </a:r>
            <a:endParaRPr lang="en-US" altLang="zh-CN" b="1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1</a:t>
            </a:r>
            <a:r>
              <a:rPr lang="zh-CN" altLang="en-US" dirty="0"/>
              <a:t>：先用业界比较成熟的预测模型出个主车的粗规划结果，再用规则 </a:t>
            </a:r>
            <a:r>
              <a:rPr lang="en-US" altLang="zh-CN" dirty="0"/>
              <a:t>rule-base</a:t>
            </a:r>
            <a:r>
              <a:rPr lang="zh-CN" altLang="en-US" dirty="0"/>
              <a:t> 来修正；</a:t>
            </a:r>
            <a:endParaRPr lang="en-US" altLang="zh-CN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2</a:t>
            </a:r>
            <a:r>
              <a:rPr lang="zh-CN" altLang="en-US" dirty="0"/>
              <a:t>：使用多模型进行评价，输出大量待选轨迹，通过规则来实现轨迹初选。</a:t>
            </a:r>
            <a:endParaRPr lang="en-US" altLang="zh-CN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3</a:t>
            </a:r>
            <a:r>
              <a:rPr lang="zh-CN" altLang="en-US" dirty="0"/>
              <a:t>：上述方案结合，预测和多模型打分适用一个融合模型。</a:t>
            </a:r>
          </a:p>
          <a:p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137BB-E2DB-78B0-5EF1-8B9FB4ED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617" y="3764513"/>
            <a:ext cx="10707511" cy="25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7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FBEAF4-3BC6-AAC6-95D7-F27705FE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5" y="1666587"/>
            <a:ext cx="11669812" cy="418767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B8057FE-837C-D43D-1394-4B59F12A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自动驾驶系统演进路径</a:t>
            </a:r>
          </a:p>
        </p:txBody>
      </p:sp>
    </p:spTree>
    <p:extLst>
      <p:ext uri="{BB962C8B-B14F-4D97-AF65-F5344CB8AC3E}">
        <p14:creationId xmlns:p14="http://schemas.microsoft.com/office/powerpoint/2010/main" val="3556030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03.</a:t>
            </a:r>
            <a:r>
              <a:rPr lang="zh-CN" altLang="en-US" dirty="0"/>
              <a:t> 技术思考</a:t>
            </a:r>
          </a:p>
        </p:txBody>
      </p:sp>
    </p:spTree>
    <p:extLst>
      <p:ext uri="{BB962C8B-B14F-4D97-AF65-F5344CB8AC3E}">
        <p14:creationId xmlns:p14="http://schemas.microsoft.com/office/powerpoint/2010/main" val="146668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CC306D-EFB0-0301-C27F-F1A7C69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思考点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46E37E46-881D-0E2C-EB17-4AAB0C1A5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端到端感知，端到端决策规划都可以算作是端到端自动驾驶？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学术没有给出明确结论，无论是感知后处理，还是规划候选轨迹评分，甚至是安全兜底策略，引入了规则代码（</a:t>
            </a:r>
            <a:r>
              <a:rPr lang="en-US" altLang="zh-CN" sz="1600" dirty="0"/>
              <a:t>if</a:t>
            </a:r>
            <a:r>
              <a:rPr lang="zh-CN" altLang="en-US" sz="1600" dirty="0"/>
              <a:t> </a:t>
            </a:r>
            <a:r>
              <a:rPr lang="en-US" altLang="zh-CN" sz="1600" dirty="0"/>
              <a:t>else </a:t>
            </a:r>
            <a:r>
              <a:rPr lang="zh-CN" altLang="en-US" sz="1600" dirty="0"/>
              <a:t>等），系统便不是全可微，损失了端到端通过训练获得全局优化的优势。</a:t>
            </a:r>
            <a:endParaRPr lang="en-US" altLang="zh-CN" sz="16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端到端是对传统</a:t>
            </a:r>
            <a:r>
              <a:rPr lang="en-US" altLang="zh-CN" sz="2000" b="1" dirty="0"/>
              <a:t> AD</a:t>
            </a:r>
            <a:r>
              <a:rPr lang="zh-CN" altLang="en-US" sz="2000" b="1" dirty="0"/>
              <a:t>技术的推倒重来？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包括特斯拉所在，传统 </a:t>
            </a:r>
            <a:r>
              <a:rPr lang="en-US" altLang="zh-CN" sz="1600" dirty="0"/>
              <a:t>AD</a:t>
            </a:r>
            <a:r>
              <a:rPr lang="zh-CN" altLang="en-US" sz="1600" dirty="0"/>
              <a:t> 技术积累并没有被抛弃，从台前迁移到幕后。</a:t>
            </a:r>
            <a:r>
              <a:rPr lang="en-US" altLang="zh-CN" sz="1600" dirty="0"/>
              <a:t>1</a:t>
            </a:r>
            <a:r>
              <a:rPr lang="zh-CN" altLang="en-US" sz="1600" dirty="0"/>
              <a:t>）端到端可以从原有技术基础上，逐步减少规则代码实现端到端可导。</a:t>
            </a:r>
            <a:r>
              <a:rPr lang="en-US" altLang="zh-CN" sz="1600" dirty="0"/>
              <a:t>2</a:t>
            </a:r>
            <a:r>
              <a:rPr lang="zh-CN" altLang="en-US" sz="1600" dirty="0"/>
              <a:t>）遇到未知情况仍然由传统</a:t>
            </a:r>
            <a:r>
              <a:rPr lang="en-US" altLang="zh-CN" sz="1600" dirty="0"/>
              <a:t> AD </a:t>
            </a:r>
            <a:r>
              <a:rPr lang="zh-CN" altLang="en-US" sz="1600" dirty="0"/>
              <a:t>接管。</a:t>
            </a:r>
          </a:p>
        </p:txBody>
      </p:sp>
    </p:spTree>
    <p:extLst>
      <p:ext uri="{BB962C8B-B14F-4D97-AF65-F5344CB8AC3E}">
        <p14:creationId xmlns:p14="http://schemas.microsoft.com/office/powerpoint/2010/main" val="234388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关于自动驾驶内容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7573" y="3086494"/>
            <a:ext cx="1594048" cy="920575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b="1" dirty="0"/>
              <a:t>BEVNet</a:t>
            </a: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BE5941E4-7E1B-0FB1-42B2-D0C8BB97096B}"/>
              </a:ext>
            </a:extLst>
          </p:cNvPr>
          <p:cNvSpPr/>
          <p:nvPr/>
        </p:nvSpPr>
        <p:spPr>
          <a:xfrm>
            <a:off x="623635" y="3903607"/>
            <a:ext cx="10749280" cy="731520"/>
          </a:xfrm>
          <a:prstGeom prst="rightArrow">
            <a:avLst>
              <a:gd name="adj1" fmla="val 38506"/>
              <a:gd name="adj2" fmla="val 844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D51C406-5646-C0DB-7361-B079436CE984}"/>
              </a:ext>
            </a:extLst>
          </p:cNvPr>
          <p:cNvSpPr txBox="1">
            <a:spLocks/>
          </p:cNvSpPr>
          <p:nvPr/>
        </p:nvSpPr>
        <p:spPr>
          <a:xfrm>
            <a:off x="3390859" y="3086493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b="1" dirty="0"/>
              <a:t>Occupancy Net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F1F0349-6A1D-050A-8BEA-6E88E26F612F}"/>
              </a:ext>
            </a:extLst>
          </p:cNvPr>
          <p:cNvSpPr txBox="1">
            <a:spLocks/>
          </p:cNvSpPr>
          <p:nvPr/>
        </p:nvSpPr>
        <p:spPr>
          <a:xfrm>
            <a:off x="6304215" y="3086493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b="1" dirty="0"/>
              <a:t>E2E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126F7C-3D2A-ED1C-98FE-4E5FC41A3CCF}"/>
              </a:ext>
            </a:extLst>
          </p:cNvPr>
          <p:cNvSpPr/>
          <p:nvPr/>
        </p:nvSpPr>
        <p:spPr>
          <a:xfrm>
            <a:off x="2217452" y="3809080"/>
            <a:ext cx="294290" cy="9205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0ED4BE-F4B2-A69E-F300-1703E8274F49}"/>
              </a:ext>
            </a:extLst>
          </p:cNvPr>
          <p:cNvSpPr/>
          <p:nvPr/>
        </p:nvSpPr>
        <p:spPr>
          <a:xfrm>
            <a:off x="4585773" y="3809080"/>
            <a:ext cx="294290" cy="9205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0FDECD-C4C8-AEA7-BDFE-DC1204085C30}"/>
              </a:ext>
            </a:extLst>
          </p:cNvPr>
          <p:cNvSpPr/>
          <p:nvPr/>
        </p:nvSpPr>
        <p:spPr>
          <a:xfrm>
            <a:off x="7570711" y="3860811"/>
            <a:ext cx="294290" cy="9205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84F3780-2932-3669-03DC-C8DDE54D7F95}"/>
              </a:ext>
            </a:extLst>
          </p:cNvPr>
          <p:cNvSpPr txBox="1">
            <a:spLocks/>
          </p:cNvSpPr>
          <p:nvPr/>
        </p:nvSpPr>
        <p:spPr>
          <a:xfrm>
            <a:off x="8131745" y="2515776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dirty="0" err="1"/>
              <a:t>GenAD</a:t>
            </a:r>
            <a:endParaRPr lang="en" altLang="zh-CN" sz="2800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251A09A5-7149-2C52-2FF5-48A73F5110B3}"/>
              </a:ext>
            </a:extLst>
          </p:cNvPr>
          <p:cNvSpPr txBox="1">
            <a:spLocks/>
          </p:cNvSpPr>
          <p:nvPr/>
        </p:nvSpPr>
        <p:spPr>
          <a:xfrm>
            <a:off x="7034684" y="1871930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dirty="0" err="1"/>
              <a:t>DriveVLM</a:t>
            </a:r>
            <a:endParaRPr lang="en" altLang="zh-CN" sz="2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2D8B6FE-FDD3-8C83-7F88-E53817DA0E44}"/>
              </a:ext>
            </a:extLst>
          </p:cNvPr>
          <p:cNvSpPr txBox="1">
            <a:spLocks/>
          </p:cNvSpPr>
          <p:nvPr/>
        </p:nvSpPr>
        <p:spPr>
          <a:xfrm>
            <a:off x="7717856" y="3159622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dirty="0"/>
              <a:t>VADv2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F4BDBBD8-B956-7554-1EE6-CBED36AE6D91}"/>
              </a:ext>
            </a:extLst>
          </p:cNvPr>
          <p:cNvSpPr txBox="1">
            <a:spLocks/>
          </p:cNvSpPr>
          <p:nvPr/>
        </p:nvSpPr>
        <p:spPr>
          <a:xfrm>
            <a:off x="8996856" y="1917124"/>
            <a:ext cx="2827282" cy="9205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" altLang="zh-CN" sz="2800" dirty="0" err="1"/>
              <a:t>UniAD</a:t>
            </a:r>
            <a:endParaRPr lang="en" altLang="zh-CN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7CB5176E-BF67-69D3-1CCA-9BF96E7D6679}"/>
              </a:ext>
            </a:extLst>
          </p:cNvPr>
          <p:cNvSpPr txBox="1">
            <a:spLocks/>
          </p:cNvSpPr>
          <p:nvPr/>
        </p:nvSpPr>
        <p:spPr>
          <a:xfrm>
            <a:off x="1567573" y="4642102"/>
            <a:ext cx="1594048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800" b="1" dirty="0"/>
              <a:t>2016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065CEBCB-BC81-F134-226B-BAEE2FE41F81}"/>
              </a:ext>
            </a:extLst>
          </p:cNvPr>
          <p:cNvSpPr txBox="1">
            <a:spLocks/>
          </p:cNvSpPr>
          <p:nvPr/>
        </p:nvSpPr>
        <p:spPr>
          <a:xfrm>
            <a:off x="3390859" y="4642101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b="1" dirty="0"/>
              <a:t>2022</a:t>
            </a:r>
            <a:endParaRPr lang="en" altLang="zh-CN" sz="2800" b="1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3FC8649E-3FFF-BBCA-71EA-954F2AEF9214}"/>
              </a:ext>
            </a:extLst>
          </p:cNvPr>
          <p:cNvSpPr txBox="1">
            <a:spLocks/>
          </p:cNvSpPr>
          <p:nvPr/>
        </p:nvSpPr>
        <p:spPr>
          <a:xfrm>
            <a:off x="6304215" y="4642101"/>
            <a:ext cx="2827282" cy="920575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b="1" dirty="0"/>
              <a:t>2023~</a:t>
            </a:r>
            <a:endParaRPr lang="en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04007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4382349-4C54-6470-3E13-70C4FF0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A904D36-8F93-D171-E412-D4C10CBC9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采访多个路人甲，对自动驾驶的看法（一本正经胡说八道）</a:t>
            </a:r>
          </a:p>
        </p:txBody>
      </p:sp>
    </p:spTree>
    <p:extLst>
      <p:ext uri="{BB962C8B-B14F-4D97-AF65-F5344CB8AC3E}">
        <p14:creationId xmlns:p14="http://schemas.microsoft.com/office/powerpoint/2010/main" val="291434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B35311-2A7F-9159-7279-60CD2C6A6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传统级联与</a:t>
            </a:r>
            <a:endParaRPr lang="en-US" altLang="zh-CN" dirty="0"/>
          </a:p>
          <a:p>
            <a:r>
              <a:rPr lang="zh-CN" altLang="en-US" dirty="0"/>
              <a:t>端到端算法</a:t>
            </a:r>
          </a:p>
        </p:txBody>
      </p:sp>
    </p:spTree>
    <p:extLst>
      <p:ext uri="{BB962C8B-B14F-4D97-AF65-F5344CB8AC3E}">
        <p14:creationId xmlns:p14="http://schemas.microsoft.com/office/powerpoint/2010/main" val="39658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6EED80-45C9-71D8-9CDF-2BF4CADD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9E7999-B4C8-C442-D686-511D3C48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967" y="1390650"/>
            <a:ext cx="3444240" cy="4994910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高精地图（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Mapping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感知（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Perception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定位（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目标跟踪（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Tracking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行为规划（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路径规划（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Path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决策（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控制（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Controls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仿真和测试（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9A899-1F6A-C815-1B45-64EA22FA2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94" y="1584960"/>
            <a:ext cx="8187373" cy="43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8F2FF-391F-BEE7-217F-089F21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传统自动驾驶系统：级联式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874539-2303-64E3-D0BB-E7E2B6818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每个模型都要专门进行训练、优化、迭代，随着模型不断进化，参数量提高和数据量增加，所需研发投入大，研发成本高。</a:t>
            </a:r>
          </a:p>
          <a:p>
            <a:r>
              <a:rPr lang="zh-CN" altLang="en-US" dirty="0"/>
              <a:t>模块化架构可以看做级联流水线，模型的输入参数，是前级模型的输出结果。如果前级模型输出结果有误差，会影响下一级模型输出，导致累计级联误差，最终影响系统性能。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E542EB-E709-84DA-528B-42C988BB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9" y="4397977"/>
            <a:ext cx="11251883" cy="109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43625</TotalTime>
  <Words>976</Words>
  <Application>Microsoft Macintosh PowerPoint</Application>
  <PresentationFormat>自定义</PresentationFormat>
  <Paragraphs>123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关于自动驾驶内容</vt:lpstr>
      <vt:lpstr>PowerPoint 演示文稿</vt:lpstr>
      <vt:lpstr>自动驾驶系统演进路径</vt:lpstr>
      <vt:lpstr>关于自动驾驶内容</vt:lpstr>
      <vt:lpstr>PowerPoint 演示文稿</vt:lpstr>
      <vt:lpstr>PowerPoint 演示文稿</vt:lpstr>
      <vt:lpstr>传统自动驾驶系统</vt:lpstr>
      <vt:lpstr>传统自动驾驶系统：级联式</vt:lpstr>
      <vt:lpstr>端到端方式</vt:lpstr>
      <vt:lpstr>级联方案与端到端方案对比</vt:lpstr>
      <vt:lpstr>PowerPoint 演示文稿</vt:lpstr>
      <vt:lpstr>PowerPoint 演示文稿</vt:lpstr>
      <vt:lpstr>研究方式</vt:lpstr>
      <vt:lpstr>研究方式</vt:lpstr>
      <vt:lpstr>PowerPoint 演示文稿</vt:lpstr>
      <vt:lpstr>Birds-eye-view鸟瞰图</vt:lpstr>
      <vt:lpstr>Birds-eye-view鸟瞰图</vt:lpstr>
      <vt:lpstr>PowerPoint 演示文稿</vt:lpstr>
      <vt:lpstr>Occupancy Network</vt:lpstr>
      <vt:lpstr>Occupancy Network</vt:lpstr>
      <vt:lpstr>Occupancy Network</vt:lpstr>
      <vt:lpstr>Occupancy Network</vt:lpstr>
      <vt:lpstr>PowerPoint 演示文稿</vt:lpstr>
      <vt:lpstr>基于Vector Space的FSD路径规划</vt:lpstr>
      <vt:lpstr>PowerPoint 演示文稿</vt:lpstr>
      <vt:lpstr>理想汽车+清华大学 DriveVLM</vt:lpstr>
      <vt:lpstr>理想汽车+清华大学 DriveVLM</vt:lpstr>
      <vt:lpstr>地平线 VADv2</vt:lpstr>
      <vt:lpstr>地平线 VADv2</vt:lpstr>
      <vt:lpstr>UniAD 2023 CPVR Best Paper </vt:lpstr>
      <vt:lpstr>UniAD 2023 CPVR Best Paper </vt:lpstr>
      <vt:lpstr>UniAD 2023 CPVR Best Paper </vt:lpstr>
      <vt:lpstr>GenAD: Generative End-to-End Autonomous Driving</vt:lpstr>
      <vt:lpstr>GenAD: Generative End-to-End Autonomous Driving</vt:lpstr>
      <vt:lpstr>NVIDIA Hydra-MDP</vt:lpstr>
      <vt:lpstr>NVIDIA Hydra-MDP</vt:lpstr>
      <vt:lpstr>端到端式的技术路线：从感知出发</vt:lpstr>
      <vt:lpstr>端到端式的技术路线：从规划出发</vt:lpstr>
      <vt:lpstr>PowerPoint 演示文稿</vt:lpstr>
      <vt:lpstr>思考点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12071</cp:revision>
  <cp:lastPrinted>2023-09-08T09:14:01Z</cp:lastPrinted>
  <dcterms:created xsi:type="dcterms:W3CDTF">2020-08-28T08:44:19Z</dcterms:created>
  <dcterms:modified xsi:type="dcterms:W3CDTF">2024-07-23T16:54:09Z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